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8"/>
  </p:notesMasterIdLst>
  <p:sldIdLst>
    <p:sldId id="257" r:id="rId5"/>
    <p:sldId id="321" r:id="rId6"/>
    <p:sldId id="300" r:id="rId7"/>
    <p:sldId id="301" r:id="rId8"/>
    <p:sldId id="302" r:id="rId9"/>
    <p:sldId id="320" r:id="rId10"/>
    <p:sldId id="303" r:id="rId11"/>
    <p:sldId id="304" r:id="rId12"/>
    <p:sldId id="305" r:id="rId13"/>
    <p:sldId id="306" r:id="rId14"/>
    <p:sldId id="307" r:id="rId15"/>
    <p:sldId id="308" r:id="rId16"/>
    <p:sldId id="309" r:id="rId17"/>
    <p:sldId id="310" r:id="rId18"/>
    <p:sldId id="311" r:id="rId19"/>
    <p:sldId id="312" r:id="rId20"/>
    <p:sldId id="322" r:id="rId21"/>
    <p:sldId id="326" r:id="rId22"/>
    <p:sldId id="325" r:id="rId23"/>
    <p:sldId id="324" r:id="rId24"/>
    <p:sldId id="323" r:id="rId25"/>
    <p:sldId id="327" r:id="rId26"/>
    <p:sldId id="328" r:id="rId27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44" autoAdjust="0"/>
    <p:restoredTop sz="94660"/>
  </p:normalViewPr>
  <p:slideViewPr>
    <p:cSldViewPr snapToGrid="0">
      <p:cViewPr varScale="1">
        <p:scale>
          <a:sx n="77" d="100"/>
          <a:sy n="77" d="100"/>
        </p:scale>
        <p:origin x="1459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C77536-E1E8-4CDC-9631-89E6FAC11203}" type="datetimeFigureOut">
              <a:rPr lang="nl-NL" smtClean="0"/>
              <a:pPr/>
              <a:t>29-10-2020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E5B1FC-C26C-49EB-9281-E4AE247FE641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12399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E5B1FC-C26C-49EB-9281-E4AE247FE641}" type="slidenum">
              <a:rPr lang="nl-NL" smtClean="0"/>
              <a:pPr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51355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nl-NL"/>
              <a:t>Klik om de ondertitelstijl van het model te bewerken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F5F6D-3831-4FEB-BDE6-1EF2A4080163}" type="datetimeFigureOut">
              <a:rPr lang="nl-NL" smtClean="0">
                <a:solidFill>
                  <a:srgbClr val="DBF5F9">
                    <a:shade val="90000"/>
                  </a:srgbClr>
                </a:solidFill>
              </a:rPr>
              <a:pPr/>
              <a:t>29-10-2020</a:t>
            </a:fld>
            <a:endParaRPr lang="nl-NL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1E152-ECE7-4107-9299-93EFB3D47D82}" type="slidenum">
              <a:rPr lang="nl-NL" smtClean="0">
                <a:solidFill>
                  <a:srgbClr val="DBF5F9">
                    <a:shade val="90000"/>
                  </a:srgbClr>
                </a:solidFill>
              </a:rPr>
              <a:pPr/>
              <a:t>‹nr.›</a:t>
            </a:fld>
            <a:endParaRPr lang="nl-NL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0445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F5F6D-3831-4FEB-BDE6-1EF2A4080163}" type="datetimeFigureOut">
              <a:rPr lang="nl-NL" smtClean="0">
                <a:solidFill>
                  <a:srgbClr val="04617B">
                    <a:shade val="90000"/>
                  </a:srgbClr>
                </a:solidFill>
              </a:rPr>
              <a:pPr/>
              <a:t>29-10-2020</a:t>
            </a:fld>
            <a:endParaRPr lang="nl-N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1E152-ECE7-4107-9299-93EFB3D47D82}" type="slidenum">
              <a:rPr lang="nl-NL" smtClean="0">
                <a:solidFill>
                  <a:srgbClr val="04617B">
                    <a:shade val="90000"/>
                  </a:srgbClr>
                </a:solidFill>
              </a:rPr>
              <a:pPr/>
              <a:t>‹nr.›</a:t>
            </a:fld>
            <a:endParaRPr lang="nl-N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337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2"/>
            <a:ext cx="2057400" cy="5211763"/>
          </a:xfrm>
        </p:spPr>
        <p:txBody>
          <a:bodyPr vert="eaVert"/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2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F5F6D-3831-4FEB-BDE6-1EF2A4080163}" type="datetimeFigureOut">
              <a:rPr lang="nl-NL" smtClean="0">
                <a:solidFill>
                  <a:srgbClr val="04617B">
                    <a:shade val="90000"/>
                  </a:srgbClr>
                </a:solidFill>
              </a:rPr>
              <a:pPr/>
              <a:t>29-10-2020</a:t>
            </a:fld>
            <a:endParaRPr lang="nl-N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1E152-ECE7-4107-9299-93EFB3D47D82}" type="slidenum">
              <a:rPr lang="nl-NL" smtClean="0">
                <a:solidFill>
                  <a:srgbClr val="04617B">
                    <a:shade val="90000"/>
                  </a:srgbClr>
                </a:solidFill>
              </a:rPr>
              <a:pPr/>
              <a:t>‹nr.›</a:t>
            </a:fld>
            <a:endParaRPr lang="nl-N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594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F5F6D-3831-4FEB-BDE6-1EF2A4080163}" type="datetimeFigureOut">
              <a:rPr lang="nl-NL" smtClean="0">
                <a:solidFill>
                  <a:srgbClr val="04617B">
                    <a:shade val="90000"/>
                  </a:srgbClr>
                </a:solidFill>
              </a:rPr>
              <a:pPr/>
              <a:t>29-10-2020</a:t>
            </a:fld>
            <a:endParaRPr lang="nl-N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1E152-ECE7-4107-9299-93EFB3D47D82}" type="slidenum">
              <a:rPr lang="nl-NL" smtClean="0">
                <a:solidFill>
                  <a:srgbClr val="04617B">
                    <a:shade val="90000"/>
                  </a:srgbClr>
                </a:solidFill>
              </a:rPr>
              <a:pPr/>
              <a:t>‹nr.›</a:t>
            </a:fld>
            <a:endParaRPr lang="nl-N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301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F5F6D-3831-4FEB-BDE6-1EF2A4080163}" type="datetimeFigureOut">
              <a:rPr lang="nl-NL" smtClean="0">
                <a:solidFill>
                  <a:srgbClr val="DBF5F9">
                    <a:shade val="90000"/>
                  </a:srgbClr>
                </a:solidFill>
              </a:rPr>
              <a:pPr/>
              <a:t>29-10-2020</a:t>
            </a:fld>
            <a:endParaRPr lang="nl-NL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1E152-ECE7-4107-9299-93EFB3D47D82}" type="slidenum">
              <a:rPr lang="nl-NL" smtClean="0">
                <a:solidFill>
                  <a:srgbClr val="DBF5F9">
                    <a:shade val="90000"/>
                  </a:srgbClr>
                </a:solidFill>
              </a:rPr>
              <a:pPr/>
              <a:t>‹nr.›</a:t>
            </a:fld>
            <a:endParaRPr lang="nl-NL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7111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F5F6D-3831-4FEB-BDE6-1EF2A4080163}" type="datetimeFigureOut">
              <a:rPr lang="nl-NL" smtClean="0">
                <a:solidFill>
                  <a:srgbClr val="04617B">
                    <a:shade val="90000"/>
                  </a:srgbClr>
                </a:solidFill>
              </a:rPr>
              <a:pPr/>
              <a:t>29-10-2020</a:t>
            </a:fld>
            <a:endParaRPr lang="nl-N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1E152-ECE7-4107-9299-93EFB3D47D82}" type="slidenum">
              <a:rPr lang="nl-NL" smtClean="0">
                <a:solidFill>
                  <a:srgbClr val="04617B">
                    <a:shade val="90000"/>
                  </a:srgbClr>
                </a:solidFill>
              </a:rPr>
              <a:pPr/>
              <a:t>‹nr.›</a:t>
            </a:fld>
            <a:endParaRPr lang="nl-N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913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/>
              <a:t>Klik om de modelstijlen te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859759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/>
              <a:t>Klik om de modelstijlen te bewerken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F5F6D-3831-4FEB-BDE6-1EF2A4080163}" type="datetimeFigureOut">
              <a:rPr lang="nl-NL" smtClean="0">
                <a:solidFill>
                  <a:srgbClr val="04617B">
                    <a:shade val="90000"/>
                  </a:srgbClr>
                </a:solidFill>
              </a:rPr>
              <a:pPr/>
              <a:t>29-10-2020</a:t>
            </a:fld>
            <a:endParaRPr lang="nl-N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1E152-ECE7-4107-9299-93EFB3D47D82}" type="slidenum">
              <a:rPr lang="nl-NL" smtClean="0">
                <a:solidFill>
                  <a:srgbClr val="04617B">
                    <a:shade val="90000"/>
                  </a:srgbClr>
                </a:solidFill>
              </a:rPr>
              <a:pPr/>
              <a:t>‹nr.›</a:t>
            </a:fld>
            <a:endParaRPr lang="nl-N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593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F5F6D-3831-4FEB-BDE6-1EF2A4080163}" type="datetimeFigureOut">
              <a:rPr lang="nl-NL" smtClean="0">
                <a:solidFill>
                  <a:srgbClr val="04617B">
                    <a:shade val="90000"/>
                  </a:srgbClr>
                </a:solidFill>
              </a:rPr>
              <a:pPr/>
              <a:t>29-10-2020</a:t>
            </a:fld>
            <a:endParaRPr lang="nl-N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1E152-ECE7-4107-9299-93EFB3D47D82}" type="slidenum">
              <a:rPr lang="nl-NL" smtClean="0">
                <a:solidFill>
                  <a:srgbClr val="04617B">
                    <a:shade val="90000"/>
                  </a:srgbClr>
                </a:solidFill>
              </a:rPr>
              <a:pPr/>
              <a:t>‹nr.›</a:t>
            </a:fld>
            <a:endParaRPr lang="nl-N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763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F5F6D-3831-4FEB-BDE6-1EF2A4080163}" type="datetimeFigureOut">
              <a:rPr lang="nl-NL" smtClean="0">
                <a:solidFill>
                  <a:srgbClr val="04617B">
                    <a:shade val="90000"/>
                  </a:srgbClr>
                </a:solidFill>
              </a:rPr>
              <a:pPr/>
              <a:t>29-10-2020</a:t>
            </a:fld>
            <a:endParaRPr lang="nl-N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1E152-ECE7-4107-9299-93EFB3D47D82}" type="slidenum">
              <a:rPr lang="nl-NL" smtClean="0">
                <a:solidFill>
                  <a:srgbClr val="04617B">
                    <a:shade val="90000"/>
                  </a:srgbClr>
                </a:solidFill>
              </a:rPr>
              <a:pPr/>
              <a:t>‹nr.›</a:t>
            </a:fld>
            <a:endParaRPr lang="nl-N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311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nl-NL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F5F6D-3831-4FEB-BDE6-1EF2A4080163}" type="datetimeFigureOut">
              <a:rPr lang="nl-NL" smtClean="0">
                <a:solidFill>
                  <a:srgbClr val="04617B">
                    <a:shade val="90000"/>
                  </a:srgbClr>
                </a:solidFill>
              </a:rPr>
              <a:pPr/>
              <a:t>29-10-2020</a:t>
            </a:fld>
            <a:endParaRPr lang="nl-N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1E152-ECE7-4107-9299-93EFB3D47D82}" type="slidenum">
              <a:rPr lang="nl-NL" smtClean="0">
                <a:solidFill>
                  <a:srgbClr val="04617B">
                    <a:shade val="90000"/>
                  </a:srgbClr>
                </a:solidFill>
              </a:rPr>
              <a:pPr/>
              <a:t>‹nr.›</a:t>
            </a:fld>
            <a:endParaRPr lang="nl-N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773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8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F5F6D-3831-4FEB-BDE6-1EF2A4080163}" type="datetimeFigureOut">
              <a:rPr lang="nl-NL" smtClean="0">
                <a:solidFill>
                  <a:srgbClr val="04617B">
                    <a:shade val="90000"/>
                  </a:srgbClr>
                </a:solidFill>
              </a:rPr>
              <a:pPr/>
              <a:t>29-10-2020</a:t>
            </a:fld>
            <a:endParaRPr lang="nl-N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2"/>
            <a:ext cx="609600" cy="365125"/>
          </a:xfrm>
        </p:spPr>
        <p:txBody>
          <a:bodyPr/>
          <a:lstStyle/>
          <a:p>
            <a:fld id="{1991E152-ECE7-4107-9299-93EFB3D47D82}" type="slidenum">
              <a:rPr lang="nl-NL" smtClean="0">
                <a:solidFill>
                  <a:srgbClr val="04617B">
                    <a:shade val="90000"/>
                  </a:srgbClr>
                </a:solidFill>
              </a:rPr>
              <a:pPr/>
              <a:t>‹nr.›</a:t>
            </a:fld>
            <a:endParaRPr lang="nl-N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nl-NL"/>
              <a:t>Klik op het pictogram als u een afbeelding wilt toevoegen</a:t>
            </a:r>
            <a:endParaRPr kumimoji="0" lang="en-US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7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00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nl-NL"/>
              <a:t>Klik om de modelstijlen te bewerken</a:t>
            </a:r>
          </a:p>
          <a:p>
            <a:pPr lvl="1" eaLnBrk="1" latinLnBrk="0" hangingPunct="1"/>
            <a:r>
              <a:rPr kumimoji="0" lang="nl-NL"/>
              <a:t>Tweede niveau</a:t>
            </a:r>
          </a:p>
          <a:p>
            <a:pPr lvl="2" eaLnBrk="1" latinLnBrk="0" hangingPunct="1"/>
            <a:r>
              <a:rPr kumimoji="0" lang="nl-NL"/>
              <a:t>Derde niveau</a:t>
            </a:r>
          </a:p>
          <a:p>
            <a:pPr lvl="3" eaLnBrk="1" latinLnBrk="0" hangingPunct="1"/>
            <a:r>
              <a:rPr kumimoji="0" lang="nl-NL"/>
              <a:t>Vierde niveau</a:t>
            </a:r>
          </a:p>
          <a:p>
            <a:pPr lvl="4" eaLnBrk="1" latinLnBrk="0" hangingPunct="1"/>
            <a:r>
              <a:rPr kumimoji="0" lang="nl-NL"/>
              <a:t>Vijfde niveau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8AF5F6D-3831-4FEB-BDE6-1EF2A4080163}" type="datetimeFigureOut">
              <a:rPr lang="nl-NL" smtClean="0">
                <a:solidFill>
                  <a:srgbClr val="04617B">
                    <a:shade val="90000"/>
                  </a:srgbClr>
                </a:solidFill>
              </a:rPr>
              <a:pPr/>
              <a:t>29-10-2020</a:t>
            </a:fld>
            <a:endParaRPr lang="nl-N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2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nl-N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2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991E152-ECE7-4107-9299-93EFB3D47D82}" type="slidenum">
              <a:rPr lang="nl-NL" smtClean="0">
                <a:solidFill>
                  <a:srgbClr val="04617B">
                    <a:shade val="90000"/>
                  </a:srgbClr>
                </a:solidFill>
              </a:rPr>
              <a:pPr/>
              <a:t>‹nr.›</a:t>
            </a:fld>
            <a:endParaRPr lang="nl-NL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90074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youtube.com/watch?v=zkDcyVlCsIo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ndertitel 3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2216688"/>
          </a:xfrm>
        </p:spPr>
        <p:txBody>
          <a:bodyPr vert="horz" lIns="0" rIns="18288" anchor="t">
            <a:normAutofit/>
          </a:bodyPr>
          <a:lstStyle/>
          <a:p>
            <a:pPr algn="l"/>
            <a:r>
              <a:rPr lang="nl-NL" dirty="0"/>
              <a:t>Pathologie geslachtsorganen</a:t>
            </a:r>
          </a:p>
          <a:p>
            <a:pPr algn="l"/>
            <a:endParaRPr lang="nl-NL" dirty="0"/>
          </a:p>
          <a:p>
            <a:pPr algn="l"/>
            <a:endParaRPr lang="nl-NL" dirty="0"/>
          </a:p>
          <a:p>
            <a:pPr algn="l"/>
            <a:endParaRPr lang="nl-NL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0F7892B7-6F21-4004-BC33-7B9BE08DAA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9125" y="1266825"/>
            <a:ext cx="7851648" cy="1828800"/>
          </a:xfrm>
        </p:spPr>
        <p:txBody>
          <a:bodyPr/>
          <a:lstStyle/>
          <a:p>
            <a:pPr algn="l"/>
            <a:r>
              <a:rPr lang="nl-NL" dirty="0"/>
              <a:t>Gezondheidskunde </a:t>
            </a:r>
          </a:p>
        </p:txBody>
      </p:sp>
    </p:spTree>
    <p:extLst>
      <p:ext uri="{BB962C8B-B14F-4D97-AF65-F5344CB8AC3E}">
        <p14:creationId xmlns:p14="http://schemas.microsoft.com/office/powerpoint/2010/main" val="10028279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FBAB58-16C5-4AB0-8F64-988BEB216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Menstruatiestoornissen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34CB804-47F6-4187-A164-0B27D9905A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Amenorroe (afwezigheid menstruatie)</a:t>
            </a:r>
          </a:p>
          <a:p>
            <a:r>
              <a:rPr lang="nl-NL" dirty="0"/>
              <a:t>Menorragie (te sterke en/of te lange menstruatie)</a:t>
            </a:r>
          </a:p>
          <a:p>
            <a:r>
              <a:rPr lang="nl-NL" dirty="0"/>
              <a:t>Metrorragie (onregelmatige menstruatie)</a:t>
            </a:r>
          </a:p>
          <a:p>
            <a:r>
              <a:rPr lang="nl-NL" dirty="0"/>
              <a:t>Dysmenorroe (pijn tijdens menstruatie)</a:t>
            </a:r>
          </a:p>
          <a:p>
            <a:r>
              <a:rPr lang="nl-NL" dirty="0"/>
              <a:t>Infertiliteit (onvruchtbaarheid)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5B29F8C-8221-4EB1-BC67-A50DA46159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332" y="4696581"/>
            <a:ext cx="3777468" cy="18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9407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783941-59F1-4442-9833-E88ABC8686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Endometriose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01D0A69-3FC6-4FA9-878B-B28EE5168A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NL" dirty="0"/>
              <a:t>Baarmoederslijmvlies dat zich aan de buitenzijde van de baarmoeder bevindt.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Symptomen:</a:t>
            </a:r>
          </a:p>
          <a:p>
            <a:r>
              <a:rPr lang="nl-NL" dirty="0"/>
              <a:t>Pijnlijke menstruaties</a:t>
            </a:r>
          </a:p>
          <a:p>
            <a:r>
              <a:rPr lang="nl-NL" dirty="0"/>
              <a:t>Chronische buikpijn</a:t>
            </a:r>
          </a:p>
          <a:p>
            <a:r>
              <a:rPr lang="nl-NL" dirty="0"/>
              <a:t>Pijn bij het vrijen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/>
              <a:t>Behandeling:</a:t>
            </a:r>
          </a:p>
          <a:p>
            <a:r>
              <a:rPr lang="nl-NL" dirty="0"/>
              <a:t>Medicijnen</a:t>
            </a:r>
          </a:p>
          <a:p>
            <a:r>
              <a:rPr lang="nl-NL" dirty="0"/>
              <a:t>Operatie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290170A3-6996-4900-B01E-914AACCC8D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0647" y="3212717"/>
            <a:ext cx="4396154" cy="3111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4878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A675CA-628E-48A4-9B87-D6638692E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Baarmoederverzakking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60272F1-41F8-4D18-A96F-16AB3F5010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dirty="0"/>
              <a:t>Symptomen:</a:t>
            </a:r>
          </a:p>
          <a:p>
            <a:r>
              <a:rPr lang="nl-NL" dirty="0"/>
              <a:t>Zwaar gevoel in de vagina (alsof er een bal in zit)</a:t>
            </a:r>
          </a:p>
          <a:p>
            <a:r>
              <a:rPr lang="nl-NL" dirty="0"/>
              <a:t>Zwaar en zeurend gevoel onder in de rug</a:t>
            </a:r>
          </a:p>
          <a:p>
            <a:r>
              <a:rPr lang="nl-NL" dirty="0"/>
              <a:t>Vaak urine-incontinentie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pPr marL="0" indent="0">
              <a:buNone/>
            </a:pPr>
            <a:r>
              <a:rPr lang="nl-NL" dirty="0"/>
              <a:t>Behandeling:</a:t>
            </a:r>
          </a:p>
          <a:p>
            <a:r>
              <a:rPr lang="nl-NL" dirty="0"/>
              <a:t>Pessarium</a:t>
            </a:r>
          </a:p>
          <a:p>
            <a:r>
              <a:rPr lang="nl-NL" dirty="0"/>
              <a:t>Operatie </a:t>
            </a:r>
          </a:p>
          <a:p>
            <a:endParaRPr lang="nl-NL" dirty="0"/>
          </a:p>
          <a:p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1B812FD8-382E-4F2A-9A2F-5387623D5E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657" y="3890996"/>
            <a:ext cx="6057143" cy="179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4839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44F12C-E81F-4977-A3BB-7F3AF0A86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Vleesboom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29B9CAB-1E0B-4F23-9B9A-6488EBD3C0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Myoom</a:t>
            </a:r>
          </a:p>
          <a:p>
            <a:pPr marL="0" indent="0">
              <a:buNone/>
            </a:pPr>
            <a:r>
              <a:rPr lang="nl-NL" dirty="0"/>
              <a:t>(Goedaardige tumor in de baarmoeder)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Vaak langdurige en pijnlijke</a:t>
            </a:r>
          </a:p>
          <a:p>
            <a:pPr marL="0" indent="0">
              <a:buNone/>
            </a:pPr>
            <a:r>
              <a:rPr lang="nl-NL" dirty="0"/>
              <a:t>Menstruaties.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Behandeling:</a:t>
            </a:r>
          </a:p>
          <a:p>
            <a:r>
              <a:rPr lang="nl-NL" dirty="0"/>
              <a:t>Medicijnen</a:t>
            </a:r>
          </a:p>
          <a:p>
            <a:r>
              <a:rPr lang="nl-NL" dirty="0"/>
              <a:t>Operatie 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F77AA8D3-D0AC-402D-9ADB-62A4115306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62" t="14456" r="17539"/>
          <a:stretch/>
        </p:blipFill>
        <p:spPr>
          <a:xfrm>
            <a:off x="4479145" y="3587262"/>
            <a:ext cx="4207655" cy="2737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5739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E785A2-13AD-46DA-8072-5A85C4054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Baarmoederhalskanker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2C759D1-49BE-4A36-80C0-0B2090F47F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Cervixcarcinoom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Oorzaak:</a:t>
            </a:r>
          </a:p>
          <a:p>
            <a:pPr marL="0" indent="0">
              <a:buNone/>
            </a:pPr>
            <a:r>
              <a:rPr lang="nl-NL" dirty="0"/>
              <a:t>Vaak een virus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Symptomen:</a:t>
            </a:r>
          </a:p>
          <a:p>
            <a:r>
              <a:rPr lang="nl-NL" dirty="0"/>
              <a:t>Bloedingen buiten de menstruatie om</a:t>
            </a:r>
          </a:p>
          <a:p>
            <a:r>
              <a:rPr lang="nl-NL" dirty="0"/>
              <a:t>Contactbloedingen</a:t>
            </a:r>
          </a:p>
          <a:p>
            <a:r>
              <a:rPr lang="nl-NL" dirty="0" err="1"/>
              <a:t>Post-menopauze</a:t>
            </a:r>
            <a:r>
              <a:rPr lang="nl-NL" dirty="0"/>
              <a:t> bloedingen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26337E1C-2B84-4C69-899A-6467DA84A9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480" y="1837241"/>
            <a:ext cx="3983097" cy="2830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939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B6CF37-B778-4207-8313-9FBB2D3EB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Baarmoederkanker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1FC80C6-8F80-4227-BF22-268116A816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77684"/>
            <a:ext cx="8229600" cy="47185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l-NL" dirty="0"/>
              <a:t>Vaak endometriumcarcinoom (vanuit slijmvlies)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Oorzaak:</a:t>
            </a:r>
          </a:p>
          <a:p>
            <a:r>
              <a:rPr lang="nl-NL" dirty="0"/>
              <a:t>Erfelijk</a:t>
            </a:r>
          </a:p>
          <a:p>
            <a:r>
              <a:rPr lang="nl-NL" dirty="0"/>
              <a:t>Overgewicht</a:t>
            </a:r>
          </a:p>
          <a:p>
            <a:r>
              <a:rPr lang="nl-NL" dirty="0"/>
              <a:t>Diabetes mellitus</a:t>
            </a:r>
          </a:p>
          <a:p>
            <a:r>
              <a:rPr lang="nl-NL" dirty="0"/>
              <a:t>Hypertensie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Symptomen:</a:t>
            </a:r>
          </a:p>
          <a:p>
            <a:r>
              <a:rPr lang="nl-NL" dirty="0"/>
              <a:t>Bloedverlies/bruinige afscheiding na de overgang</a:t>
            </a:r>
          </a:p>
          <a:p>
            <a:r>
              <a:rPr lang="nl-NL" dirty="0"/>
              <a:t>Pijn</a:t>
            </a:r>
          </a:p>
          <a:p>
            <a:r>
              <a:rPr lang="nl-NL" dirty="0"/>
              <a:t>Vermoeidheid</a:t>
            </a:r>
          </a:p>
          <a:p>
            <a:r>
              <a:rPr lang="nl-NL" dirty="0"/>
              <a:t>Vermageren 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363065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F2A533-2004-42C3-9797-5AE0DF50C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Eierstokkanker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E54F742-5EAF-4718-93E2-A32CD8B48E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Symptomen:</a:t>
            </a:r>
          </a:p>
          <a:p>
            <a:r>
              <a:rPr lang="nl-NL" dirty="0"/>
              <a:t>Kan lang onopgemerkt blijven!</a:t>
            </a:r>
          </a:p>
          <a:p>
            <a:r>
              <a:rPr lang="nl-NL" dirty="0"/>
              <a:t>Onregelmatig bloedverlies</a:t>
            </a:r>
          </a:p>
          <a:p>
            <a:r>
              <a:rPr lang="nl-NL" dirty="0"/>
              <a:t>Buikpijn</a:t>
            </a:r>
          </a:p>
          <a:p>
            <a:r>
              <a:rPr lang="nl-NL" dirty="0"/>
              <a:t>Opgezette buik</a:t>
            </a:r>
          </a:p>
          <a:p>
            <a:r>
              <a:rPr lang="nl-NL" dirty="0"/>
              <a:t>Moeizame ontlasting</a:t>
            </a:r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27177187-F0CC-471B-A8F1-4B0E395267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558" y="3924886"/>
            <a:ext cx="4072242" cy="2399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5093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Pathologie mannelijke geslachtorganen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Phimosis</a:t>
            </a:r>
          </a:p>
          <a:p>
            <a:r>
              <a:rPr lang="nl-NL" dirty="0"/>
              <a:t>Zaadbalkanker</a:t>
            </a:r>
          </a:p>
          <a:p>
            <a:r>
              <a:rPr lang="nl-NL" dirty="0"/>
              <a:t>Goedaardige prostaatvergroting</a:t>
            </a:r>
          </a:p>
          <a:p>
            <a:r>
              <a:rPr lang="nl-NL" dirty="0"/>
              <a:t>Prostaatkanker</a:t>
            </a:r>
          </a:p>
        </p:txBody>
      </p:sp>
    </p:spTree>
    <p:extLst>
      <p:ext uri="{BB962C8B-B14F-4D97-AF65-F5344CB8AC3E}">
        <p14:creationId xmlns:p14="http://schemas.microsoft.com/office/powerpoint/2010/main" val="35187454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Phimosis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Vernauwde voorhuid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Behandeling:</a:t>
            </a:r>
          </a:p>
          <a:p>
            <a:pPr marL="0" indent="0">
              <a:buNone/>
            </a:pPr>
            <a:r>
              <a:rPr lang="nl-NL" dirty="0"/>
              <a:t>Operatie (besnijdenis)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07"/>
          <a:stretch/>
        </p:blipFill>
        <p:spPr>
          <a:xfrm>
            <a:off x="6263640" y="1085088"/>
            <a:ext cx="2282190" cy="2115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3366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Zaadbalkanker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7868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dirty="0"/>
              <a:t>Testiscarcinoom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Komt voornamelijk voor jonge mannen (15 – 35 jaar)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Symptomen:</a:t>
            </a:r>
          </a:p>
          <a:p>
            <a:pPr marL="0" indent="0">
              <a:buNone/>
            </a:pPr>
            <a:r>
              <a:rPr lang="nl-NL" dirty="0"/>
              <a:t>Zwelling van de zaadbal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Behandeling:</a:t>
            </a:r>
          </a:p>
          <a:p>
            <a:r>
              <a:rPr lang="nl-NL" dirty="0"/>
              <a:t>Operatie </a:t>
            </a:r>
          </a:p>
          <a:p>
            <a:r>
              <a:rPr lang="nl-NL" dirty="0"/>
              <a:t>Chemotherapie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494" y="4191000"/>
            <a:ext cx="3402135" cy="2274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4372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54994D-8908-4A8E-AC06-640E125DD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Menstruatie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042A1D1-D9AA-405A-9142-635C23D199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Secundaire geslachtskenmerk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De menstruatiecyclus start in de puberteit en stopt in de menopauze</a:t>
            </a:r>
          </a:p>
          <a:p>
            <a:endParaRPr lang="nl-NL" dirty="0"/>
          </a:p>
          <a:p>
            <a:r>
              <a:rPr lang="nl-NL" dirty="0"/>
              <a:t>De cyclus duurt tussen de 25 tot 35 dagen en wordt aangestuurd door hormonen</a:t>
            </a:r>
          </a:p>
          <a:p>
            <a:endParaRPr lang="nl-NL" dirty="0"/>
          </a:p>
          <a:p>
            <a:r>
              <a:rPr lang="nl-NL" dirty="0"/>
              <a:t>De menstruatie duurt tussen 3 en 7 dagen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98"/>
          <a:stretch/>
        </p:blipFill>
        <p:spPr>
          <a:xfrm>
            <a:off x="5263376" y="1048214"/>
            <a:ext cx="3423424" cy="166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590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Goedaardige prostaatvergroting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Symptomen:</a:t>
            </a:r>
          </a:p>
          <a:p>
            <a:r>
              <a:rPr lang="nl-NL" dirty="0"/>
              <a:t>Zwakke urinestraal</a:t>
            </a:r>
          </a:p>
          <a:p>
            <a:r>
              <a:rPr lang="nl-NL" dirty="0"/>
              <a:t>Vaak plassen</a:t>
            </a:r>
          </a:p>
          <a:p>
            <a:r>
              <a:rPr lang="nl-NL" dirty="0"/>
              <a:t>‘s Nachts moeten plassen</a:t>
            </a:r>
          </a:p>
          <a:p>
            <a:r>
              <a:rPr lang="nl-NL" dirty="0"/>
              <a:t>Urineretentie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Behandeling:</a:t>
            </a:r>
          </a:p>
          <a:p>
            <a:r>
              <a:rPr lang="nl-NL" dirty="0"/>
              <a:t>Prostaatoperatie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040" y="3466795"/>
            <a:ext cx="3147060" cy="2612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8897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Prostaatkanker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51104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nl-NL" dirty="0"/>
              <a:t>Meest voorkomende vorm van kanker bij mannen &gt; 45 jaar.</a:t>
            </a:r>
          </a:p>
          <a:p>
            <a:pPr marL="0" indent="0">
              <a:buNone/>
            </a:pPr>
            <a:r>
              <a:rPr lang="nl-NL" dirty="0"/>
              <a:t>Komt veel voor bij mannen boven de 70 jaar.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Symptomen:</a:t>
            </a:r>
          </a:p>
          <a:p>
            <a:r>
              <a:rPr lang="nl-NL" dirty="0"/>
              <a:t>Eerst geen klachten</a:t>
            </a:r>
          </a:p>
          <a:p>
            <a:r>
              <a:rPr lang="nl-NL" dirty="0"/>
              <a:t>Zwakke urinestraal</a:t>
            </a:r>
          </a:p>
          <a:p>
            <a:r>
              <a:rPr lang="nl-NL" dirty="0"/>
              <a:t>Vaak plassen</a:t>
            </a:r>
          </a:p>
          <a:p>
            <a:r>
              <a:rPr lang="nl-NL" dirty="0"/>
              <a:t>‘s nachts moeten plassen</a:t>
            </a:r>
          </a:p>
          <a:p>
            <a:r>
              <a:rPr lang="nl-NL" dirty="0"/>
              <a:t>Urineretentie </a:t>
            </a:r>
          </a:p>
          <a:p>
            <a:r>
              <a:rPr lang="nl-NL" dirty="0"/>
              <a:t>Bloed in de urine en/of sperma</a:t>
            </a:r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934" y="3947160"/>
            <a:ext cx="3258368" cy="249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0282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Prostaatkanker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5110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Behandeling: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Operatie</a:t>
            </a:r>
          </a:p>
          <a:p>
            <a:r>
              <a:rPr lang="nl-NL" dirty="0"/>
              <a:t>Uitwendige bestraling</a:t>
            </a:r>
          </a:p>
          <a:p>
            <a:r>
              <a:rPr lang="nl-NL" dirty="0"/>
              <a:t>Inwendige bestraling</a:t>
            </a:r>
          </a:p>
          <a:p>
            <a:r>
              <a:rPr lang="nl-NL" dirty="0"/>
              <a:t>Anti-hormonale therapie</a:t>
            </a:r>
          </a:p>
          <a:p>
            <a:r>
              <a:rPr lang="nl-NL" dirty="0"/>
              <a:t>Chemotherapie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934" y="3947160"/>
            <a:ext cx="3258368" cy="249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7731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E87E7B-F24C-41B3-83CA-81367B15E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Voor volgende week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5ADD07A-DC90-45F4-AC07-FBE29E349F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Lees de reader door: </a:t>
            </a:r>
          </a:p>
          <a:p>
            <a:pPr marL="0" indent="0">
              <a:buNone/>
            </a:pPr>
            <a:r>
              <a:rPr lang="nl-NL" i="1" dirty="0"/>
              <a:t>   Aandoeningen van de geslachtsorganen, seksualiteit en     voortplanting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486885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Menstruatiecyclus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93034" y="2016090"/>
            <a:ext cx="6393766" cy="4678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18644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Eisprong = ovulatie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Eicel die door de wand van de eierstok naar buiten groeit en uitgestoten wordt.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98" t="27616" r="12909" b="14920"/>
          <a:stretch/>
        </p:blipFill>
        <p:spPr bwMode="auto">
          <a:xfrm>
            <a:off x="1702025" y="2852936"/>
            <a:ext cx="6326359" cy="338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3031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hlinkClick r:id="rId2"/>
              </a:rPr>
              <a:t>Menstruatie</a:t>
            </a:r>
            <a:r>
              <a:rPr lang="nl-NL" dirty="0"/>
              <a:t> 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geen bevruchting eicel </a:t>
            </a:r>
          </a:p>
          <a:p>
            <a:pPr marL="0" indent="0">
              <a:buNone/>
            </a:pPr>
            <a:r>
              <a:rPr lang="nl-NL" dirty="0">
                <a:sym typeface="Wingdings" pitchFamily="2" charset="2"/>
              </a:rPr>
              <a:t> </a:t>
            </a:r>
            <a:r>
              <a:rPr lang="nl-NL" dirty="0"/>
              <a:t>eicel sterft af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Verdikt baarmoederslijmvlieslaag wordt ongeveer 2 weken na eisprong afgestoten </a:t>
            </a:r>
          </a:p>
          <a:p>
            <a:pPr marL="0" indent="0">
              <a:buNone/>
            </a:pPr>
            <a:r>
              <a:rPr lang="nl-NL" dirty="0">
                <a:sym typeface="Wingdings" pitchFamily="2" charset="2"/>
              </a:rPr>
              <a:t> bloeding </a:t>
            </a:r>
            <a:endParaRPr lang="nl-N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151" y="4040829"/>
            <a:ext cx="4009291" cy="237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2702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D120BD-F882-4E9A-BF31-03AC52752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Besnijdenis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D00191D-5663-4789-8723-49214AF9F3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Man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Vrouw</a:t>
            </a:r>
          </a:p>
          <a:p>
            <a:pPr marL="0" indent="0">
              <a:buNone/>
            </a:pPr>
            <a:r>
              <a:rPr lang="nl-NL" dirty="0"/>
              <a:t>(strafbaar!)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63B7740A-DB5C-49F3-95F2-A339771C9E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456" y="1935481"/>
            <a:ext cx="3940526" cy="1468902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357D7418-7279-4EEA-94BC-AE5025BAA90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3" t="13737" r="-1" b="18024"/>
          <a:stretch/>
        </p:blipFill>
        <p:spPr>
          <a:xfrm>
            <a:off x="2658793" y="4371576"/>
            <a:ext cx="3490866" cy="2171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8285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AA7B2F-8E68-4468-A117-F4A3A2567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Pathologie vrouwelijke geslachtsorganen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9E2C352-FBAE-4C68-8B5A-155F364498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Vaginale afscheiding</a:t>
            </a:r>
          </a:p>
          <a:p>
            <a:r>
              <a:rPr lang="nl-NL" dirty="0"/>
              <a:t>Menstruatiestoornissen</a:t>
            </a:r>
          </a:p>
          <a:p>
            <a:r>
              <a:rPr lang="nl-NL" dirty="0"/>
              <a:t>Endometriose</a:t>
            </a:r>
          </a:p>
          <a:p>
            <a:r>
              <a:rPr lang="nl-NL" dirty="0"/>
              <a:t>Baarmoederverzakking</a:t>
            </a:r>
          </a:p>
          <a:p>
            <a:r>
              <a:rPr lang="nl-NL" dirty="0"/>
              <a:t>Vleesboom</a:t>
            </a:r>
          </a:p>
          <a:p>
            <a:r>
              <a:rPr lang="nl-NL" dirty="0"/>
              <a:t>Baarmoederhalskanker</a:t>
            </a:r>
          </a:p>
          <a:p>
            <a:r>
              <a:rPr lang="nl-NL" dirty="0"/>
              <a:t>Baarmoederkanker</a:t>
            </a:r>
          </a:p>
          <a:p>
            <a:r>
              <a:rPr lang="nl-NL" dirty="0"/>
              <a:t>Eierstokkanker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F8E3400A-4D4B-4FDC-932A-0EFFAF006B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424861"/>
            <a:ext cx="3964378" cy="2899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7064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237641-3380-450A-8C87-58C790C11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Vaginale afscheiding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024613E-8AD1-40CF-AC7F-00C98A63D4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NL" dirty="0"/>
              <a:t>Fluor vaginalis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Symptomen:</a:t>
            </a:r>
          </a:p>
          <a:p>
            <a:r>
              <a:rPr lang="nl-NL" dirty="0"/>
              <a:t>Ongewone geur of zelfs vies</a:t>
            </a:r>
          </a:p>
          <a:p>
            <a:r>
              <a:rPr lang="nl-NL" dirty="0"/>
              <a:t>Jeuk</a:t>
            </a:r>
          </a:p>
          <a:p>
            <a:r>
              <a:rPr lang="nl-NL" dirty="0"/>
              <a:t>Roodheid huid en slijmvlies</a:t>
            </a:r>
          </a:p>
          <a:p>
            <a:r>
              <a:rPr lang="nl-NL" dirty="0"/>
              <a:t>Pijn</a:t>
            </a:r>
          </a:p>
          <a:p>
            <a:r>
              <a:rPr lang="nl-NL" dirty="0"/>
              <a:t>Brokkelige afscheiding</a:t>
            </a:r>
          </a:p>
          <a:p>
            <a:r>
              <a:rPr lang="nl-NL" dirty="0"/>
              <a:t>Groengele of sneeuwwitte kleur (soms een beetje bloederig)</a:t>
            </a:r>
          </a:p>
          <a:p>
            <a:r>
              <a:rPr lang="nl-NL" dirty="0"/>
              <a:t>Soms is plassen en vrijen pijnlijk</a:t>
            </a:r>
          </a:p>
          <a:p>
            <a:endParaRPr lang="nl-NL" dirty="0"/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117235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237641-3380-450A-8C87-58C790C11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Vaginale afscheiding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024613E-8AD1-40CF-AC7F-00C98A63D4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Fluor vaginalis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Oorzaak:</a:t>
            </a:r>
          </a:p>
          <a:p>
            <a:r>
              <a:rPr lang="nl-NL" dirty="0"/>
              <a:t>Micro-organisme (infectie)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/>
              <a:t>Behandeling:</a:t>
            </a:r>
          </a:p>
          <a:p>
            <a:r>
              <a:rPr lang="nl-NL" dirty="0"/>
              <a:t>Medicijnen (antibioticum)</a:t>
            </a:r>
          </a:p>
          <a:p>
            <a:endParaRPr lang="nl-NL" dirty="0"/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"/>
          <a:stretch/>
        </p:blipFill>
        <p:spPr>
          <a:xfrm>
            <a:off x="5702206" y="2185638"/>
            <a:ext cx="2825949" cy="2219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0198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troom">
  <a:themeElements>
    <a:clrScheme name="Stroom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Stroom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Stroom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FBC81CC818C44D999805BCEB722B5A" ma:contentTypeVersion="9" ma:contentTypeDescription="Een nieuw document maken." ma:contentTypeScope="" ma:versionID="e0653b9c3a8a0defd8145176c5895480">
  <xsd:schema xmlns:xsd="http://www.w3.org/2001/XMLSchema" xmlns:xs="http://www.w3.org/2001/XMLSchema" xmlns:p="http://schemas.microsoft.com/office/2006/metadata/properties" xmlns:ns2="1a54669d-c472-447b-94aa-806d01968246" xmlns:ns3="d6aeae6d-abcb-46cd-8437-dc87b44d9692" targetNamespace="http://schemas.microsoft.com/office/2006/metadata/properties" ma:root="true" ma:fieldsID="a5ff1abcd5e7c3da5fb219e8efa213f7" ns2:_="" ns3:_="">
    <xsd:import namespace="1a54669d-c472-447b-94aa-806d01968246"/>
    <xsd:import namespace="d6aeae6d-abcb-46cd-8437-dc87b44d969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54669d-c472-447b-94aa-806d0196824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aeae6d-abcb-46cd-8437-dc87b44d969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0AD6043-2BDA-4158-B21B-180136CDAA94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0C825991-EF0B-4FB4-8150-0DD8201286D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a54669d-c472-447b-94aa-806d01968246"/>
    <ds:schemaRef ds:uri="d6aeae6d-abcb-46cd-8437-dc87b44d969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3BDD265-6382-4840-90A1-9EED49E5525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1558</TotalTime>
  <Words>442</Words>
  <Application>Microsoft Office PowerPoint</Application>
  <PresentationFormat>Diavoorstelling (4:3)</PresentationFormat>
  <Paragraphs>182</Paragraphs>
  <Slides>23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23</vt:i4>
      </vt:variant>
    </vt:vector>
  </HeadingPairs>
  <TitlesOfParts>
    <vt:vector size="27" baseType="lpstr">
      <vt:lpstr>Calibri</vt:lpstr>
      <vt:lpstr>Constantia</vt:lpstr>
      <vt:lpstr>Wingdings 2</vt:lpstr>
      <vt:lpstr>Stroom</vt:lpstr>
      <vt:lpstr>Gezondheidskunde </vt:lpstr>
      <vt:lpstr>Menstruatie</vt:lpstr>
      <vt:lpstr>Menstruatiecyclus</vt:lpstr>
      <vt:lpstr>Eisprong = ovulatie</vt:lpstr>
      <vt:lpstr>Menstruatie  </vt:lpstr>
      <vt:lpstr>Besnijdenis</vt:lpstr>
      <vt:lpstr>Pathologie vrouwelijke geslachtsorganen</vt:lpstr>
      <vt:lpstr>Vaginale afscheiding</vt:lpstr>
      <vt:lpstr>Vaginale afscheiding</vt:lpstr>
      <vt:lpstr>Menstruatiestoornissen</vt:lpstr>
      <vt:lpstr>Endometriose</vt:lpstr>
      <vt:lpstr>Baarmoederverzakking</vt:lpstr>
      <vt:lpstr>Vleesboom</vt:lpstr>
      <vt:lpstr>Baarmoederhalskanker</vt:lpstr>
      <vt:lpstr>Baarmoederkanker</vt:lpstr>
      <vt:lpstr>Eierstokkanker</vt:lpstr>
      <vt:lpstr>Pathologie mannelijke geslachtorganen</vt:lpstr>
      <vt:lpstr>Phimosis</vt:lpstr>
      <vt:lpstr>Zaadbalkanker </vt:lpstr>
      <vt:lpstr>Goedaardige prostaatvergroting</vt:lpstr>
      <vt:lpstr>Prostaatkanker</vt:lpstr>
      <vt:lpstr>Prostaatkanker</vt:lpstr>
      <vt:lpstr>Voor volgende week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...</dc:title>
  <dc:creator>Femke van der Wal</dc:creator>
  <cp:lastModifiedBy>Femke van der Wal</cp:lastModifiedBy>
  <cp:revision>32</cp:revision>
  <dcterms:modified xsi:type="dcterms:W3CDTF">2020-10-29T10:34:35Z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0x010100CBFBC81CC818C44D999805BCEB722B5A</vt:lpwstr>
  </property>
</Properties>
</file>